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6" r:id="rId3"/>
    <p:sldId id="263" r:id="rId4"/>
    <p:sldId id="262" r:id="rId5"/>
    <p:sldId id="264" r:id="rId6"/>
    <p:sldId id="265"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59" r:id="rId31"/>
    <p:sldId id="260" r:id="rId32"/>
    <p:sldId id="261" r:id="rId33"/>
    <p:sldId id="290" r:id="rId34"/>
    <p:sldId id="291"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5" autoAdjust="0"/>
    <p:restoredTop sz="94660"/>
  </p:normalViewPr>
  <p:slideViewPr>
    <p:cSldViewPr snapToGrid="0">
      <p:cViewPr varScale="1">
        <p:scale>
          <a:sx n="74" d="100"/>
          <a:sy n="74" d="100"/>
        </p:scale>
        <p:origin x="45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CB66EF1-0955-41E8-9DBE-E488F4E824E2}" type="datetimeFigureOut">
              <a:rPr lang="en-US" smtClean="0"/>
              <a:pPr/>
              <a:t>4/9/2024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C45AE85D-70ED-4685-8D30-C7ED4E423DC3}" type="slidenum">
              <a:rPr lang="en-US" smtClean="0"/>
              <a:pPr/>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7164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B66EF1-0955-41E8-9DBE-E488F4E824E2}" type="datetimeFigureOut">
              <a:rPr lang="en-US" smtClean="0"/>
              <a:pPr/>
              <a:t>4/9/2024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5AE85D-70ED-4685-8D30-C7ED4E423DC3}" type="slidenum">
              <a:rPr lang="en-US" smtClean="0"/>
              <a:pPr/>
              <a:t>‹#›</a:t>
            </a:fld>
            <a:endParaRPr lang="en-US"/>
          </a:p>
        </p:txBody>
      </p:sp>
    </p:spTree>
    <p:extLst>
      <p:ext uri="{BB962C8B-B14F-4D97-AF65-F5344CB8AC3E}">
        <p14:creationId xmlns:p14="http://schemas.microsoft.com/office/powerpoint/2010/main" val="4259290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B66EF1-0955-41E8-9DBE-E488F4E824E2}" type="datetimeFigureOut">
              <a:rPr lang="en-US" smtClean="0"/>
              <a:pPr/>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5AE85D-70ED-4685-8D30-C7ED4E423DC3}" type="slidenum">
              <a:rPr lang="en-US" smtClean="0"/>
              <a:pPr/>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2921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B66EF1-0955-41E8-9DBE-E488F4E824E2}" type="datetimeFigureOut">
              <a:rPr lang="en-US" smtClean="0"/>
              <a:pPr/>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5AE85D-70ED-4685-8D30-C7ED4E423DC3}" type="slidenum">
              <a:rPr lang="en-US" smtClean="0"/>
              <a:pPr/>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6536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B66EF1-0955-41E8-9DBE-E488F4E824E2}" type="datetimeFigureOut">
              <a:rPr lang="en-US" smtClean="0"/>
              <a:pPr/>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5AE85D-70ED-4685-8D30-C7ED4E423DC3}" type="slidenum">
              <a:rPr lang="en-US" smtClean="0"/>
              <a:pPr/>
              <a:t>‹#›</a:t>
            </a:fld>
            <a:endParaRPr lang="en-US"/>
          </a:p>
        </p:txBody>
      </p:sp>
    </p:spTree>
    <p:extLst>
      <p:ext uri="{BB962C8B-B14F-4D97-AF65-F5344CB8AC3E}">
        <p14:creationId xmlns:p14="http://schemas.microsoft.com/office/powerpoint/2010/main" val="2234748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B66EF1-0955-41E8-9DBE-E488F4E824E2}" type="datetimeFigureOut">
              <a:rPr lang="en-US" smtClean="0"/>
              <a:pPr/>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5AE85D-70ED-4685-8D30-C7ED4E423DC3}" type="slidenum">
              <a:rPr lang="en-US" smtClean="0"/>
              <a:pPr/>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9177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B66EF1-0955-41E8-9DBE-E488F4E824E2}" type="datetimeFigureOut">
              <a:rPr lang="en-US" smtClean="0"/>
              <a:pPr/>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5AE85D-70ED-4685-8D30-C7ED4E423DC3}" type="slidenum">
              <a:rPr lang="en-US" smtClean="0"/>
              <a:pPr/>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20934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B66EF1-0955-41E8-9DBE-E488F4E824E2}" type="datetimeFigureOut">
              <a:rPr lang="en-US" smtClean="0"/>
              <a:pPr/>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5AE85D-70ED-4685-8D30-C7ED4E423DC3}"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78968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B66EF1-0955-41E8-9DBE-E488F4E824E2}" type="datetimeFigureOut">
              <a:rPr lang="en-US" smtClean="0"/>
              <a:pPr/>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5AE85D-70ED-4685-8D30-C7ED4E423DC3}" type="slidenum">
              <a:rPr lang="en-US" smtClean="0"/>
              <a:pPr/>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7560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B66EF1-0955-41E8-9DBE-E488F4E824E2}" type="datetimeFigureOut">
              <a:rPr lang="en-US" smtClean="0"/>
              <a:pPr/>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5AE85D-70ED-4685-8D30-C7ED4E423DC3}" type="slidenum">
              <a:rPr lang="en-US" smtClean="0"/>
              <a:pPr/>
              <a:t>‹#›</a:t>
            </a:fld>
            <a:endParaRPr lang="en-US"/>
          </a:p>
        </p:txBody>
      </p:sp>
    </p:spTree>
    <p:extLst>
      <p:ext uri="{BB962C8B-B14F-4D97-AF65-F5344CB8AC3E}">
        <p14:creationId xmlns:p14="http://schemas.microsoft.com/office/powerpoint/2010/main" val="2218797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B66EF1-0955-41E8-9DBE-E488F4E824E2}" type="datetimeFigureOut">
              <a:rPr lang="en-US" smtClean="0"/>
              <a:pPr/>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5AE85D-70ED-4685-8D30-C7ED4E423DC3}" type="slidenum">
              <a:rPr lang="en-US" smtClean="0"/>
              <a:pPr/>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8261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B66EF1-0955-41E8-9DBE-E488F4E824E2}" type="datetimeFigureOut">
              <a:rPr lang="en-US" smtClean="0"/>
              <a:pPr/>
              <a:t>4/9/2024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5AE85D-70ED-4685-8D30-C7ED4E423DC3}" type="slidenum">
              <a:rPr lang="en-US" smtClean="0"/>
              <a:pPr/>
              <a:t>‹#›</a:t>
            </a:fld>
            <a:endParaRPr lang="en-US"/>
          </a:p>
        </p:txBody>
      </p:sp>
    </p:spTree>
    <p:extLst>
      <p:ext uri="{BB962C8B-B14F-4D97-AF65-F5344CB8AC3E}">
        <p14:creationId xmlns:p14="http://schemas.microsoft.com/office/powerpoint/2010/main" val="4061065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B66EF1-0955-41E8-9DBE-E488F4E824E2}" type="datetimeFigureOut">
              <a:rPr lang="en-US" smtClean="0"/>
              <a:pPr/>
              <a:t>4/9/2024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5AE85D-70ED-4685-8D30-C7ED4E423DC3}" type="slidenum">
              <a:rPr lang="en-US" smtClean="0"/>
              <a:pPr/>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3365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B66EF1-0955-41E8-9DBE-E488F4E824E2}" type="datetimeFigureOut">
              <a:rPr lang="en-US" smtClean="0"/>
              <a:pPr/>
              <a:t>4/9/2024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5AE85D-70ED-4685-8D30-C7ED4E423DC3}"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1974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B66EF1-0955-41E8-9DBE-E488F4E824E2}" type="datetimeFigureOut">
              <a:rPr lang="en-US" smtClean="0"/>
              <a:pPr/>
              <a:t>4/9/2024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5AE85D-70ED-4685-8D30-C7ED4E423DC3}" type="slidenum">
              <a:rPr lang="en-US" smtClean="0"/>
              <a:pPr/>
              <a:t>‹#›</a:t>
            </a:fld>
            <a:endParaRPr lang="en-US"/>
          </a:p>
        </p:txBody>
      </p:sp>
    </p:spTree>
    <p:extLst>
      <p:ext uri="{BB962C8B-B14F-4D97-AF65-F5344CB8AC3E}">
        <p14:creationId xmlns:p14="http://schemas.microsoft.com/office/powerpoint/2010/main" val="2945342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B66EF1-0955-41E8-9DBE-E488F4E824E2}" type="datetimeFigureOut">
              <a:rPr lang="en-US" smtClean="0"/>
              <a:pPr/>
              <a:t>4/9/2024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5AE85D-70ED-4685-8D30-C7ED4E423DC3}" type="slidenum">
              <a:rPr lang="en-US" smtClean="0"/>
              <a:pPr/>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1808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B66EF1-0955-41E8-9DBE-E488F4E824E2}" type="datetimeFigureOut">
              <a:rPr lang="en-US" smtClean="0"/>
              <a:pPr/>
              <a:t>4/9/2024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5AE85D-70ED-4685-8D30-C7ED4E423DC3}" type="slidenum">
              <a:rPr lang="en-US" smtClean="0"/>
              <a:pPr/>
              <a:t>‹#›</a:t>
            </a:fld>
            <a:endParaRPr lang="en-US"/>
          </a:p>
        </p:txBody>
      </p:sp>
    </p:spTree>
    <p:extLst>
      <p:ext uri="{BB962C8B-B14F-4D97-AF65-F5344CB8AC3E}">
        <p14:creationId xmlns:p14="http://schemas.microsoft.com/office/powerpoint/2010/main" val="1907789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CB66EF1-0955-41E8-9DBE-E488F4E824E2}" type="datetimeFigureOut">
              <a:rPr lang="en-US" smtClean="0"/>
              <a:pPr/>
              <a:t>4/9/2024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45AE85D-70ED-4685-8D30-C7ED4E423DC3}" type="slidenum">
              <a:rPr lang="en-US" smtClean="0"/>
              <a:pPr/>
              <a:t>‹#›</a:t>
            </a:fld>
            <a:endParaRPr lang="en-US"/>
          </a:p>
        </p:txBody>
      </p:sp>
    </p:spTree>
    <p:extLst>
      <p:ext uri="{BB962C8B-B14F-4D97-AF65-F5344CB8AC3E}">
        <p14:creationId xmlns:p14="http://schemas.microsoft.com/office/powerpoint/2010/main" val="13624990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A9A99B-0547-4C85-82F5-42B21D466493}"/>
              </a:ext>
            </a:extLst>
          </p:cNvPr>
          <p:cNvSpPr>
            <a:spLocks noGrp="1"/>
          </p:cNvSpPr>
          <p:nvPr>
            <p:ph type="ctrTitle"/>
          </p:nvPr>
        </p:nvSpPr>
        <p:spPr/>
        <p:txBody>
          <a:bodyPr/>
          <a:lstStyle/>
          <a:p>
            <a:r>
              <a:rPr lang="en-US" dirty="0"/>
              <a:t>KISS for better distance learning</a:t>
            </a:r>
          </a:p>
        </p:txBody>
      </p:sp>
      <p:sp>
        <p:nvSpPr>
          <p:cNvPr id="3" name="Subtitle 2">
            <a:extLst>
              <a:ext uri="{FF2B5EF4-FFF2-40B4-BE49-F238E27FC236}">
                <a16:creationId xmlns="" xmlns:a16="http://schemas.microsoft.com/office/drawing/2014/main" id="{2DE54E5F-336B-4A4B-8F06-34455ECE3AC7}"/>
              </a:ext>
            </a:extLst>
          </p:cNvPr>
          <p:cNvSpPr>
            <a:spLocks noGrp="1"/>
          </p:cNvSpPr>
          <p:nvPr>
            <p:ph type="subTitle" idx="1"/>
          </p:nvPr>
        </p:nvSpPr>
        <p:spPr/>
        <p:txBody>
          <a:bodyPr>
            <a:normAutofit fontScale="77500" lnSpcReduction="20000"/>
          </a:bodyPr>
          <a:lstStyle/>
          <a:p>
            <a:r>
              <a:rPr lang="en-US" dirty="0"/>
              <a:t>Mitra Amini</a:t>
            </a:r>
          </a:p>
          <a:p>
            <a:r>
              <a:rPr lang="en-US" dirty="0"/>
              <a:t>MD MPH </a:t>
            </a:r>
            <a:r>
              <a:rPr lang="en-US" dirty="0" err="1"/>
              <a:t>Ms</a:t>
            </a:r>
            <a:r>
              <a:rPr lang="en-US" dirty="0"/>
              <a:t> </a:t>
            </a:r>
          </a:p>
          <a:p>
            <a:r>
              <a:rPr lang="en-US" dirty="0"/>
              <a:t>Professor of SUMS</a:t>
            </a:r>
          </a:p>
          <a:p>
            <a:r>
              <a:rPr lang="en-US" dirty="0"/>
              <a:t>Special thanks to FAIMER faculties and friends </a:t>
            </a:r>
          </a:p>
        </p:txBody>
      </p:sp>
    </p:spTree>
    <p:extLst>
      <p:ext uri="{BB962C8B-B14F-4D97-AF65-F5344CB8AC3E}">
        <p14:creationId xmlns:p14="http://schemas.microsoft.com/office/powerpoint/2010/main" val="1788911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4DDB54-CD84-449C-AEAE-8D2ED38C5A1E}"/>
              </a:ext>
            </a:extLst>
          </p:cNvPr>
          <p:cNvSpPr>
            <a:spLocks noGrp="1"/>
          </p:cNvSpPr>
          <p:nvPr>
            <p:ph type="title"/>
          </p:nvPr>
        </p:nvSpPr>
        <p:spPr/>
        <p:txBody>
          <a:bodyPr/>
          <a:lstStyle/>
          <a:p>
            <a:r>
              <a:rPr lang="en-US" dirty="0"/>
              <a:t>Tip 7: Less is more</a:t>
            </a:r>
          </a:p>
        </p:txBody>
      </p:sp>
      <p:sp>
        <p:nvSpPr>
          <p:cNvPr id="3" name="Content Placeholder 2">
            <a:extLst>
              <a:ext uri="{FF2B5EF4-FFF2-40B4-BE49-F238E27FC236}">
                <a16:creationId xmlns="" xmlns:a16="http://schemas.microsoft.com/office/drawing/2014/main" id="{6EC287CE-6803-4CB6-B605-1ECA99136FB0}"/>
              </a:ext>
            </a:extLst>
          </p:cNvPr>
          <p:cNvSpPr>
            <a:spLocks noGrp="1"/>
          </p:cNvSpPr>
          <p:nvPr>
            <p:ph idx="1"/>
          </p:nvPr>
        </p:nvSpPr>
        <p:spPr/>
        <p:txBody>
          <a:bodyPr/>
          <a:lstStyle/>
          <a:p>
            <a:r>
              <a:rPr lang="en-US" dirty="0"/>
              <a:t>Excessive materials and tasks would discourage learners. Therefore, it is important to choose key materials to be shared and used for learning activities. Using learners’ reflection would allow ‘layering’ where learners from different levels of skills and knowledge would share their experience together.</a:t>
            </a:r>
          </a:p>
          <a:p>
            <a:endParaRPr lang="en-US" dirty="0"/>
          </a:p>
        </p:txBody>
      </p:sp>
    </p:spTree>
    <p:extLst>
      <p:ext uri="{BB962C8B-B14F-4D97-AF65-F5344CB8AC3E}">
        <p14:creationId xmlns:p14="http://schemas.microsoft.com/office/powerpoint/2010/main" val="1755880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B7B331-D9F9-4933-A749-F7D4660CF7EE}"/>
              </a:ext>
            </a:extLst>
          </p:cNvPr>
          <p:cNvSpPr>
            <a:spLocks noGrp="1"/>
          </p:cNvSpPr>
          <p:nvPr>
            <p:ph type="title"/>
          </p:nvPr>
        </p:nvSpPr>
        <p:spPr/>
        <p:txBody>
          <a:bodyPr>
            <a:normAutofit fontScale="90000"/>
          </a:bodyPr>
          <a:lstStyle/>
          <a:p>
            <a:r>
              <a:rPr lang="en-US" dirty="0"/>
              <a:t>Tip 8: First impressions count in arousing interest and motivation to learn</a:t>
            </a:r>
          </a:p>
        </p:txBody>
      </p:sp>
      <p:sp>
        <p:nvSpPr>
          <p:cNvPr id="3" name="Content Placeholder 2">
            <a:extLst>
              <a:ext uri="{FF2B5EF4-FFF2-40B4-BE49-F238E27FC236}">
                <a16:creationId xmlns="" xmlns:a16="http://schemas.microsoft.com/office/drawing/2014/main" id="{964BB7C9-2A15-4246-B331-4A83CC67F2CA}"/>
              </a:ext>
            </a:extLst>
          </p:cNvPr>
          <p:cNvSpPr>
            <a:spLocks noGrp="1"/>
          </p:cNvSpPr>
          <p:nvPr>
            <p:ph idx="1"/>
          </p:nvPr>
        </p:nvSpPr>
        <p:spPr/>
        <p:txBody>
          <a:bodyPr/>
          <a:lstStyle/>
          <a:p>
            <a:r>
              <a:rPr lang="en-US" dirty="0"/>
              <a:t>It is important to use well presented materials to help giving maximum visual impact, such as easy online platform navigation, more diagrams than texts, use hyperlinks for online journals and resources, and the use of colors and boxes.</a:t>
            </a:r>
          </a:p>
        </p:txBody>
      </p:sp>
    </p:spTree>
    <p:extLst>
      <p:ext uri="{BB962C8B-B14F-4D97-AF65-F5344CB8AC3E}">
        <p14:creationId xmlns:p14="http://schemas.microsoft.com/office/powerpoint/2010/main" val="29244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B677361-CB9E-4634-A208-B7C0594A41F7}"/>
              </a:ext>
            </a:extLst>
          </p:cNvPr>
          <p:cNvSpPr>
            <a:spLocks noGrp="1"/>
          </p:cNvSpPr>
          <p:nvPr>
            <p:ph type="title"/>
          </p:nvPr>
        </p:nvSpPr>
        <p:spPr/>
        <p:txBody>
          <a:bodyPr>
            <a:normAutofit/>
          </a:bodyPr>
          <a:lstStyle/>
          <a:p>
            <a:r>
              <a:rPr lang="en-US" dirty="0"/>
              <a:t>Tip 9: Keep it simple for students(KISS)</a:t>
            </a:r>
          </a:p>
        </p:txBody>
      </p:sp>
      <p:sp>
        <p:nvSpPr>
          <p:cNvPr id="3" name="Content Placeholder 2">
            <a:extLst>
              <a:ext uri="{FF2B5EF4-FFF2-40B4-BE49-F238E27FC236}">
                <a16:creationId xmlns="" xmlns:a16="http://schemas.microsoft.com/office/drawing/2014/main" id="{B613EB95-CB6F-458F-B054-0FBF7740540C}"/>
              </a:ext>
            </a:extLst>
          </p:cNvPr>
          <p:cNvSpPr>
            <a:spLocks noGrp="1"/>
          </p:cNvSpPr>
          <p:nvPr>
            <p:ph idx="1"/>
          </p:nvPr>
        </p:nvSpPr>
        <p:spPr/>
        <p:txBody>
          <a:bodyPr/>
          <a:lstStyle/>
          <a:p>
            <a:r>
              <a:rPr lang="en-US" dirty="0"/>
              <a:t>Put learners first in designing online learning program. The more efforts are needed by students, the more barriers would occur.</a:t>
            </a:r>
          </a:p>
        </p:txBody>
      </p:sp>
    </p:spTree>
    <p:extLst>
      <p:ext uri="{BB962C8B-B14F-4D97-AF65-F5344CB8AC3E}">
        <p14:creationId xmlns:p14="http://schemas.microsoft.com/office/powerpoint/2010/main" val="3307279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975D589-70D6-4B1B-B959-3331D498B17A}"/>
              </a:ext>
            </a:extLst>
          </p:cNvPr>
          <p:cNvSpPr>
            <a:spLocks noGrp="1"/>
          </p:cNvSpPr>
          <p:nvPr>
            <p:ph type="title"/>
          </p:nvPr>
        </p:nvSpPr>
        <p:spPr/>
        <p:txBody>
          <a:bodyPr/>
          <a:lstStyle/>
          <a:p>
            <a:r>
              <a:rPr lang="en-US" dirty="0"/>
              <a:t>Tip 10: Under-promise, over-deliver</a:t>
            </a:r>
          </a:p>
        </p:txBody>
      </p:sp>
      <p:sp>
        <p:nvSpPr>
          <p:cNvPr id="3" name="Content Placeholder 2">
            <a:extLst>
              <a:ext uri="{FF2B5EF4-FFF2-40B4-BE49-F238E27FC236}">
                <a16:creationId xmlns="" xmlns:a16="http://schemas.microsoft.com/office/drawing/2014/main" id="{9B0FE646-CE52-4190-A2B1-8DDC5E246D0C}"/>
              </a:ext>
            </a:extLst>
          </p:cNvPr>
          <p:cNvSpPr>
            <a:spLocks noGrp="1"/>
          </p:cNvSpPr>
          <p:nvPr>
            <p:ph idx="1"/>
          </p:nvPr>
        </p:nvSpPr>
        <p:spPr/>
        <p:txBody>
          <a:bodyPr/>
          <a:lstStyle/>
          <a:p>
            <a:r>
              <a:rPr lang="en-US" dirty="0"/>
              <a:t>Ensuring the course objective, instruction and assessment to be as clear as possible is important to guide learners meeting their expectation. Learners typically would drop from an online learning activities as soon as they feel that the course is below or excessively beyond their expectation.</a:t>
            </a:r>
          </a:p>
        </p:txBody>
      </p:sp>
    </p:spTree>
    <p:extLst>
      <p:ext uri="{BB962C8B-B14F-4D97-AF65-F5344CB8AC3E}">
        <p14:creationId xmlns:p14="http://schemas.microsoft.com/office/powerpoint/2010/main" val="1164067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31BF54-0548-4268-9FB9-FBE15C3665E9}"/>
              </a:ext>
            </a:extLst>
          </p:cNvPr>
          <p:cNvSpPr>
            <a:spLocks noGrp="1"/>
          </p:cNvSpPr>
          <p:nvPr>
            <p:ph type="title"/>
          </p:nvPr>
        </p:nvSpPr>
        <p:spPr/>
        <p:txBody>
          <a:bodyPr/>
          <a:lstStyle/>
          <a:p>
            <a:r>
              <a:rPr lang="en-US" dirty="0"/>
              <a:t>Tip 11: Assessment matters</a:t>
            </a:r>
          </a:p>
        </p:txBody>
      </p:sp>
      <p:sp>
        <p:nvSpPr>
          <p:cNvPr id="3" name="Content Placeholder 2">
            <a:extLst>
              <a:ext uri="{FF2B5EF4-FFF2-40B4-BE49-F238E27FC236}">
                <a16:creationId xmlns="" xmlns:a16="http://schemas.microsoft.com/office/drawing/2014/main" id="{3F479A2B-F6D8-4DE1-AB95-D8512C8ED334}"/>
              </a:ext>
            </a:extLst>
          </p:cNvPr>
          <p:cNvSpPr>
            <a:spLocks noGrp="1"/>
          </p:cNvSpPr>
          <p:nvPr>
            <p:ph idx="1"/>
          </p:nvPr>
        </p:nvSpPr>
        <p:spPr/>
        <p:txBody>
          <a:bodyPr>
            <a:normAutofit/>
          </a:bodyPr>
          <a:lstStyle/>
          <a:p>
            <a:r>
              <a:rPr lang="en-US" dirty="0"/>
              <a:t>Formative and summative</a:t>
            </a:r>
          </a:p>
          <a:p>
            <a:r>
              <a:rPr lang="en-US" dirty="0"/>
              <a:t>The assessments should mirror the curriculum</a:t>
            </a:r>
          </a:p>
          <a:p>
            <a:r>
              <a:rPr lang="en-US" dirty="0"/>
              <a:t> Learning outcomes</a:t>
            </a:r>
          </a:p>
          <a:p>
            <a:r>
              <a:rPr lang="en-US" dirty="0"/>
              <a:t>Have clear educational rationale</a:t>
            </a:r>
          </a:p>
          <a:p>
            <a:r>
              <a:rPr lang="en-US" dirty="0"/>
              <a:t> and consistent pedagogical approach. </a:t>
            </a:r>
          </a:p>
          <a:p>
            <a:r>
              <a:rPr lang="en-US" dirty="0"/>
              <a:t>Furthermore, feedback is curial.</a:t>
            </a:r>
          </a:p>
        </p:txBody>
      </p:sp>
    </p:spTree>
    <p:extLst>
      <p:ext uri="{BB962C8B-B14F-4D97-AF65-F5344CB8AC3E}">
        <p14:creationId xmlns:p14="http://schemas.microsoft.com/office/powerpoint/2010/main" val="3512618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97665D1-9760-4BD1-BFDB-6BBDEEAB1ABA}"/>
              </a:ext>
            </a:extLst>
          </p:cNvPr>
          <p:cNvSpPr>
            <a:spLocks noGrp="1"/>
          </p:cNvSpPr>
          <p:nvPr>
            <p:ph type="title"/>
          </p:nvPr>
        </p:nvSpPr>
        <p:spPr/>
        <p:txBody>
          <a:bodyPr/>
          <a:lstStyle/>
          <a:p>
            <a:r>
              <a:rPr lang="en-US" dirty="0"/>
              <a:t>Tip 12: Quality counts</a:t>
            </a:r>
          </a:p>
        </p:txBody>
      </p:sp>
      <p:sp>
        <p:nvSpPr>
          <p:cNvPr id="3" name="Content Placeholder 2">
            <a:extLst>
              <a:ext uri="{FF2B5EF4-FFF2-40B4-BE49-F238E27FC236}">
                <a16:creationId xmlns="" xmlns:a16="http://schemas.microsoft.com/office/drawing/2014/main" id="{5D50484C-2711-4A8D-AC12-E656AF8CA8D4}"/>
              </a:ext>
            </a:extLst>
          </p:cNvPr>
          <p:cNvSpPr>
            <a:spLocks noGrp="1"/>
          </p:cNvSpPr>
          <p:nvPr>
            <p:ph idx="1"/>
          </p:nvPr>
        </p:nvSpPr>
        <p:spPr/>
        <p:txBody>
          <a:bodyPr/>
          <a:lstStyle/>
          <a:p>
            <a:r>
              <a:rPr lang="en-US" dirty="0"/>
              <a:t>Not only the quality of the learning materials, the quality control and appraisal of the course is also important. Quality assurance measures should be undertaken after the course completed to evaluate the effectivity. This is the gateway of improving the course’s quality in the future.</a:t>
            </a:r>
          </a:p>
        </p:txBody>
      </p:sp>
    </p:spTree>
    <p:extLst>
      <p:ext uri="{BB962C8B-B14F-4D97-AF65-F5344CB8AC3E}">
        <p14:creationId xmlns:p14="http://schemas.microsoft.com/office/powerpoint/2010/main" val="1494562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B29E0B-768B-41D3-8B87-4E7C88EF97D7}"/>
              </a:ext>
            </a:extLst>
          </p:cNvPr>
          <p:cNvSpPr>
            <a:spLocks noGrp="1"/>
          </p:cNvSpPr>
          <p:nvPr>
            <p:ph type="ctrTitle"/>
          </p:nvPr>
        </p:nvSpPr>
        <p:spPr/>
        <p:txBody>
          <a:bodyPr/>
          <a:lstStyle/>
          <a:p>
            <a:r>
              <a:rPr lang="en-US" sz="2800" dirty="0"/>
              <a:t>Facilitating and Supporting Online Learning Programs and increasing students participation</a:t>
            </a:r>
          </a:p>
        </p:txBody>
      </p:sp>
      <p:sp>
        <p:nvSpPr>
          <p:cNvPr id="3" name="Subtitle 2">
            <a:extLst>
              <a:ext uri="{FF2B5EF4-FFF2-40B4-BE49-F238E27FC236}">
                <a16:creationId xmlns="" xmlns:a16="http://schemas.microsoft.com/office/drawing/2014/main" id="{B5FE06D7-A3B3-48EC-B775-13EED260A02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36489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48CEB2C-7BED-4327-924B-3DC696682768}"/>
              </a:ext>
            </a:extLst>
          </p:cNvPr>
          <p:cNvSpPr>
            <a:spLocks noGrp="1"/>
          </p:cNvSpPr>
          <p:nvPr>
            <p:ph type="title"/>
          </p:nvPr>
        </p:nvSpPr>
        <p:spPr/>
        <p:txBody>
          <a:bodyPr>
            <a:normAutofit fontScale="90000"/>
          </a:bodyPr>
          <a:lstStyle/>
          <a:p>
            <a:r>
              <a:rPr lang="en-US" dirty="0"/>
              <a:t>Tip 1: Identify areas of support and train the support providers</a:t>
            </a:r>
          </a:p>
        </p:txBody>
      </p:sp>
      <p:sp>
        <p:nvSpPr>
          <p:cNvPr id="3" name="Content Placeholder 2">
            <a:extLst>
              <a:ext uri="{FF2B5EF4-FFF2-40B4-BE49-F238E27FC236}">
                <a16:creationId xmlns="" xmlns:a16="http://schemas.microsoft.com/office/drawing/2014/main" id="{E128B225-DDD2-4686-9B5D-01ABAE98016A}"/>
              </a:ext>
            </a:extLst>
          </p:cNvPr>
          <p:cNvSpPr>
            <a:spLocks noGrp="1"/>
          </p:cNvSpPr>
          <p:nvPr>
            <p:ph idx="1"/>
          </p:nvPr>
        </p:nvSpPr>
        <p:spPr/>
        <p:txBody>
          <a:bodyPr/>
          <a:lstStyle/>
          <a:p>
            <a:r>
              <a:rPr lang="en-US" dirty="0"/>
              <a:t>Administrative support</a:t>
            </a:r>
          </a:p>
          <a:p>
            <a:r>
              <a:rPr lang="en-US" dirty="0"/>
              <a:t>• Technical support</a:t>
            </a:r>
          </a:p>
          <a:p>
            <a:r>
              <a:rPr lang="en-US" dirty="0"/>
              <a:t>• Content and learning support</a:t>
            </a:r>
          </a:p>
          <a:p>
            <a:r>
              <a:rPr lang="en-US" dirty="0"/>
              <a:t>• Mentor support</a:t>
            </a:r>
          </a:p>
          <a:p>
            <a:r>
              <a:rPr lang="en-US" dirty="0"/>
              <a:t>• Institutional support</a:t>
            </a:r>
          </a:p>
        </p:txBody>
      </p:sp>
    </p:spTree>
    <p:extLst>
      <p:ext uri="{BB962C8B-B14F-4D97-AF65-F5344CB8AC3E}">
        <p14:creationId xmlns:p14="http://schemas.microsoft.com/office/powerpoint/2010/main" val="447121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FCCBEB-AF7A-4449-A6CC-29030C39C551}"/>
              </a:ext>
            </a:extLst>
          </p:cNvPr>
          <p:cNvSpPr>
            <a:spLocks noGrp="1"/>
          </p:cNvSpPr>
          <p:nvPr>
            <p:ph type="title"/>
          </p:nvPr>
        </p:nvSpPr>
        <p:spPr/>
        <p:txBody>
          <a:bodyPr>
            <a:normAutofit fontScale="90000"/>
          </a:bodyPr>
          <a:lstStyle/>
          <a:p>
            <a:r>
              <a:rPr lang="en-US" dirty="0"/>
              <a:t>Tip 2: Introduce a learning agreement between the learner and the university</a:t>
            </a:r>
          </a:p>
        </p:txBody>
      </p:sp>
      <p:sp>
        <p:nvSpPr>
          <p:cNvPr id="3" name="Content Placeholder 2">
            <a:extLst>
              <a:ext uri="{FF2B5EF4-FFF2-40B4-BE49-F238E27FC236}">
                <a16:creationId xmlns="" xmlns:a16="http://schemas.microsoft.com/office/drawing/2014/main" id="{029C3DF7-4CA1-4D2F-A716-35C6033458FB}"/>
              </a:ext>
            </a:extLst>
          </p:cNvPr>
          <p:cNvSpPr>
            <a:spLocks noGrp="1"/>
          </p:cNvSpPr>
          <p:nvPr>
            <p:ph idx="1"/>
          </p:nvPr>
        </p:nvSpPr>
        <p:spPr/>
        <p:txBody>
          <a:bodyPr>
            <a:normAutofit fontScale="92500"/>
          </a:bodyPr>
          <a:lstStyle/>
          <a:p>
            <a:r>
              <a:rPr lang="en-US" dirty="0"/>
              <a:t>Generating learning agreement is important to be agreed before the commencement of the program to ensure all stakeholders are on board.</a:t>
            </a:r>
          </a:p>
          <a:p>
            <a:r>
              <a:rPr lang="en-US" dirty="0"/>
              <a:t> Clear expectation from learners and institutions should be addressed including </a:t>
            </a:r>
          </a:p>
          <a:p>
            <a:r>
              <a:rPr lang="en-US" dirty="0"/>
              <a:t>Rules</a:t>
            </a:r>
          </a:p>
          <a:p>
            <a:r>
              <a:rPr lang="en-US" dirty="0"/>
              <a:t>Contact person</a:t>
            </a:r>
          </a:p>
          <a:p>
            <a:r>
              <a:rPr lang="en-US" dirty="0"/>
              <a:t> Assessment</a:t>
            </a:r>
          </a:p>
          <a:p>
            <a:r>
              <a:rPr lang="en-US" dirty="0"/>
              <a:t> Evaluation measures</a:t>
            </a:r>
          </a:p>
        </p:txBody>
      </p:sp>
    </p:spTree>
    <p:extLst>
      <p:ext uri="{BB962C8B-B14F-4D97-AF65-F5344CB8AC3E}">
        <p14:creationId xmlns:p14="http://schemas.microsoft.com/office/powerpoint/2010/main" val="611412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12596CF-3031-4F06-B4F6-A290B44F106E}"/>
              </a:ext>
            </a:extLst>
          </p:cNvPr>
          <p:cNvSpPr>
            <a:spLocks noGrp="1"/>
          </p:cNvSpPr>
          <p:nvPr>
            <p:ph type="title"/>
          </p:nvPr>
        </p:nvSpPr>
        <p:spPr/>
        <p:txBody>
          <a:bodyPr/>
          <a:lstStyle/>
          <a:p>
            <a:r>
              <a:rPr lang="en-US" dirty="0"/>
              <a:t>Tip 3: Generate support materials</a:t>
            </a:r>
          </a:p>
        </p:txBody>
      </p:sp>
      <p:sp>
        <p:nvSpPr>
          <p:cNvPr id="3" name="Content Placeholder 2">
            <a:extLst>
              <a:ext uri="{FF2B5EF4-FFF2-40B4-BE49-F238E27FC236}">
                <a16:creationId xmlns="" xmlns:a16="http://schemas.microsoft.com/office/drawing/2014/main" id="{EE542105-C3D0-4857-8D8D-E57A6F5FDEDF}"/>
              </a:ext>
            </a:extLst>
          </p:cNvPr>
          <p:cNvSpPr>
            <a:spLocks noGrp="1"/>
          </p:cNvSpPr>
          <p:nvPr>
            <p:ph idx="1"/>
          </p:nvPr>
        </p:nvSpPr>
        <p:spPr/>
        <p:txBody>
          <a:bodyPr/>
          <a:lstStyle/>
          <a:p>
            <a:r>
              <a:rPr lang="en-US" dirty="0"/>
              <a:t>Support materials such as </a:t>
            </a:r>
          </a:p>
          <a:p>
            <a:r>
              <a:rPr lang="en-US" dirty="0"/>
              <a:t>Manuals</a:t>
            </a:r>
          </a:p>
          <a:p>
            <a:r>
              <a:rPr lang="en-US" dirty="0"/>
              <a:t> Tutors,</a:t>
            </a:r>
          </a:p>
          <a:p>
            <a:r>
              <a:rPr lang="en-US" dirty="0"/>
              <a:t> IT team,</a:t>
            </a:r>
          </a:p>
          <a:p>
            <a:r>
              <a:rPr lang="en-US" dirty="0"/>
              <a:t>  Helpdesk should be prepared</a:t>
            </a:r>
          </a:p>
        </p:txBody>
      </p:sp>
    </p:spTree>
    <p:extLst>
      <p:ext uri="{BB962C8B-B14F-4D97-AF65-F5344CB8AC3E}">
        <p14:creationId xmlns:p14="http://schemas.microsoft.com/office/powerpoint/2010/main" val="1566759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028A94-8439-4CF1-AF00-89772EBC313A}"/>
              </a:ext>
            </a:extLst>
          </p:cNvPr>
          <p:cNvSpPr>
            <a:spLocks noGrp="1"/>
          </p:cNvSpPr>
          <p:nvPr>
            <p:ph type="title"/>
          </p:nvPr>
        </p:nvSpPr>
        <p:spPr/>
        <p:txBody>
          <a:bodyPr/>
          <a:lstStyle/>
          <a:p>
            <a:endParaRPr lang="en-US"/>
          </a:p>
        </p:txBody>
      </p:sp>
      <p:pic>
        <p:nvPicPr>
          <p:cNvPr id="4" name="Content Placeholder 3">
            <a:extLst>
              <a:ext uri="{FF2B5EF4-FFF2-40B4-BE49-F238E27FC236}">
                <a16:creationId xmlns="" xmlns:a16="http://schemas.microsoft.com/office/drawing/2014/main" id="{639C9776-B30E-40EC-85C2-A3E46FD3C15A}"/>
              </a:ext>
            </a:extLst>
          </p:cNvPr>
          <p:cNvPicPr>
            <a:picLocks noGrp="1" noChangeAspect="1"/>
          </p:cNvPicPr>
          <p:nvPr>
            <p:ph idx="1"/>
          </p:nvPr>
        </p:nvPicPr>
        <p:blipFill>
          <a:blip r:embed="rId2"/>
          <a:stretch>
            <a:fillRect/>
          </a:stretch>
        </p:blipFill>
        <p:spPr>
          <a:xfrm>
            <a:off x="3141497" y="539945"/>
            <a:ext cx="5463962" cy="5778110"/>
          </a:xfrm>
          <a:prstGeom prst="rect">
            <a:avLst/>
          </a:prstGeom>
        </p:spPr>
      </p:pic>
    </p:spTree>
    <p:extLst>
      <p:ext uri="{BB962C8B-B14F-4D97-AF65-F5344CB8AC3E}">
        <p14:creationId xmlns:p14="http://schemas.microsoft.com/office/powerpoint/2010/main" val="1116337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E8709A0-D94F-45DA-916D-4E5A5A9C2ED2}"/>
              </a:ext>
            </a:extLst>
          </p:cNvPr>
          <p:cNvSpPr>
            <a:spLocks noGrp="1"/>
          </p:cNvSpPr>
          <p:nvPr>
            <p:ph type="title"/>
          </p:nvPr>
        </p:nvSpPr>
        <p:spPr/>
        <p:txBody>
          <a:bodyPr/>
          <a:lstStyle/>
          <a:p>
            <a:r>
              <a:rPr lang="en-US" dirty="0"/>
              <a:t>Tip 4: Create FAQs</a:t>
            </a:r>
          </a:p>
        </p:txBody>
      </p:sp>
      <p:sp>
        <p:nvSpPr>
          <p:cNvPr id="3" name="Content Placeholder 2">
            <a:extLst>
              <a:ext uri="{FF2B5EF4-FFF2-40B4-BE49-F238E27FC236}">
                <a16:creationId xmlns="" xmlns:a16="http://schemas.microsoft.com/office/drawing/2014/main" id="{8B835BAF-8074-4D01-BBFC-A6A0632B81F9}"/>
              </a:ext>
            </a:extLst>
          </p:cNvPr>
          <p:cNvSpPr>
            <a:spLocks noGrp="1"/>
          </p:cNvSpPr>
          <p:nvPr>
            <p:ph idx="1"/>
          </p:nvPr>
        </p:nvSpPr>
        <p:spPr/>
        <p:txBody>
          <a:bodyPr/>
          <a:lstStyle/>
          <a:p>
            <a:r>
              <a:rPr lang="en-US" dirty="0"/>
              <a:t>Generating a list of queries as frequently asked questions (FAQs) will be helpful for learners to navigate the online learning activities and solve problems independently.</a:t>
            </a:r>
          </a:p>
        </p:txBody>
      </p:sp>
    </p:spTree>
    <p:extLst>
      <p:ext uri="{BB962C8B-B14F-4D97-AF65-F5344CB8AC3E}">
        <p14:creationId xmlns:p14="http://schemas.microsoft.com/office/powerpoint/2010/main" val="940556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62AC2A0-AD22-450D-9421-01A64E96715A}"/>
              </a:ext>
            </a:extLst>
          </p:cNvPr>
          <p:cNvSpPr>
            <a:spLocks noGrp="1"/>
          </p:cNvSpPr>
          <p:nvPr>
            <p:ph type="title"/>
          </p:nvPr>
        </p:nvSpPr>
        <p:spPr/>
        <p:txBody>
          <a:bodyPr/>
          <a:lstStyle/>
          <a:p>
            <a:r>
              <a:rPr lang="en-US" dirty="0"/>
              <a:t>Tip 5: Use discussion boards</a:t>
            </a:r>
          </a:p>
        </p:txBody>
      </p:sp>
      <p:sp>
        <p:nvSpPr>
          <p:cNvPr id="3" name="Content Placeholder 2">
            <a:extLst>
              <a:ext uri="{FF2B5EF4-FFF2-40B4-BE49-F238E27FC236}">
                <a16:creationId xmlns="" xmlns:a16="http://schemas.microsoft.com/office/drawing/2014/main" id="{C2942A25-867E-4A6B-A6CE-CCABA61DE6C1}"/>
              </a:ext>
            </a:extLst>
          </p:cNvPr>
          <p:cNvSpPr>
            <a:spLocks noGrp="1"/>
          </p:cNvSpPr>
          <p:nvPr>
            <p:ph idx="1"/>
          </p:nvPr>
        </p:nvSpPr>
        <p:spPr/>
        <p:txBody>
          <a:bodyPr/>
          <a:lstStyle/>
          <a:p>
            <a:r>
              <a:rPr lang="en-US" dirty="0"/>
              <a:t>Discussion boards can be used not only for learning activities, but also to share identified problems and difficulties. Students may receive help from other learners that makes the learning process more collaborative and lively</a:t>
            </a:r>
          </a:p>
        </p:txBody>
      </p:sp>
    </p:spTree>
    <p:extLst>
      <p:ext uri="{BB962C8B-B14F-4D97-AF65-F5344CB8AC3E}">
        <p14:creationId xmlns:p14="http://schemas.microsoft.com/office/powerpoint/2010/main" val="21833536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3A728D7-3124-4DCA-BF67-0B576D614185}"/>
              </a:ext>
            </a:extLst>
          </p:cNvPr>
          <p:cNvSpPr>
            <a:spLocks noGrp="1"/>
          </p:cNvSpPr>
          <p:nvPr>
            <p:ph type="title"/>
          </p:nvPr>
        </p:nvSpPr>
        <p:spPr/>
        <p:txBody>
          <a:bodyPr/>
          <a:lstStyle/>
          <a:p>
            <a:r>
              <a:rPr lang="fr-FR" dirty="0"/>
              <a:t>Tip 6: </a:t>
            </a:r>
            <a:r>
              <a:rPr lang="fr-FR" dirty="0" err="1"/>
              <a:t>Provide</a:t>
            </a:r>
            <a:r>
              <a:rPr lang="fr-FR" dirty="0"/>
              <a:t> explicit instructions</a:t>
            </a:r>
            <a:endParaRPr lang="en-US" dirty="0"/>
          </a:p>
        </p:txBody>
      </p:sp>
      <p:sp>
        <p:nvSpPr>
          <p:cNvPr id="3" name="Content Placeholder 2">
            <a:extLst>
              <a:ext uri="{FF2B5EF4-FFF2-40B4-BE49-F238E27FC236}">
                <a16:creationId xmlns="" xmlns:a16="http://schemas.microsoft.com/office/drawing/2014/main" id="{9BB22933-9949-4D0B-9B5C-BD5E3F044DD2}"/>
              </a:ext>
            </a:extLst>
          </p:cNvPr>
          <p:cNvSpPr>
            <a:spLocks noGrp="1"/>
          </p:cNvSpPr>
          <p:nvPr>
            <p:ph idx="1"/>
          </p:nvPr>
        </p:nvSpPr>
        <p:spPr/>
        <p:txBody>
          <a:bodyPr/>
          <a:lstStyle/>
          <a:p>
            <a:r>
              <a:rPr lang="en-US" dirty="0"/>
              <a:t>Providing explicit instructions is the key of inhibiting the need for technical support, promoting autonomous learning and will retain more students in online learning courses. </a:t>
            </a:r>
          </a:p>
          <a:p>
            <a:r>
              <a:rPr lang="en-US" dirty="0"/>
              <a:t>Try to avoid ambiguity when writing the instructions.</a:t>
            </a:r>
          </a:p>
        </p:txBody>
      </p:sp>
    </p:spTree>
    <p:extLst>
      <p:ext uri="{BB962C8B-B14F-4D97-AF65-F5344CB8AC3E}">
        <p14:creationId xmlns:p14="http://schemas.microsoft.com/office/powerpoint/2010/main" val="3084318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6A2FA6E-5B2E-4315-B95A-9322949D3306}"/>
              </a:ext>
            </a:extLst>
          </p:cNvPr>
          <p:cNvSpPr>
            <a:spLocks noGrp="1"/>
          </p:cNvSpPr>
          <p:nvPr>
            <p:ph type="title"/>
          </p:nvPr>
        </p:nvSpPr>
        <p:spPr/>
        <p:txBody>
          <a:bodyPr/>
          <a:lstStyle/>
          <a:p>
            <a:r>
              <a:rPr lang="en-US" dirty="0"/>
              <a:t>Tip 7: Provide timely response</a:t>
            </a:r>
          </a:p>
        </p:txBody>
      </p:sp>
      <p:sp>
        <p:nvSpPr>
          <p:cNvPr id="3" name="Content Placeholder 2">
            <a:extLst>
              <a:ext uri="{FF2B5EF4-FFF2-40B4-BE49-F238E27FC236}">
                <a16:creationId xmlns="" xmlns:a16="http://schemas.microsoft.com/office/drawing/2014/main" id="{85677154-C3DC-45C5-82B3-43E60A4D39E3}"/>
              </a:ext>
            </a:extLst>
          </p:cNvPr>
          <p:cNvSpPr>
            <a:spLocks noGrp="1"/>
          </p:cNvSpPr>
          <p:nvPr>
            <p:ph idx="1"/>
          </p:nvPr>
        </p:nvSpPr>
        <p:spPr/>
        <p:txBody>
          <a:bodyPr/>
          <a:lstStyle/>
          <a:p>
            <a:r>
              <a:rPr lang="en-US" dirty="0"/>
              <a:t>Online learning may be </a:t>
            </a:r>
            <a:r>
              <a:rPr lang="en-US" dirty="0" err="1"/>
              <a:t>frustating</a:t>
            </a:r>
            <a:r>
              <a:rPr lang="en-US" dirty="0"/>
              <a:t> when facilitators do not respond posts promptly.</a:t>
            </a:r>
          </a:p>
          <a:p>
            <a:r>
              <a:rPr lang="en-US" dirty="0"/>
              <a:t>Learners may feel being left and insecure without speedy response from others and faculty members. Therefore, it is necessary to decide how long will be the appropriate waiting time for responding posts in online learning.</a:t>
            </a:r>
          </a:p>
          <a:p>
            <a:endParaRPr lang="en-US" dirty="0"/>
          </a:p>
        </p:txBody>
      </p:sp>
    </p:spTree>
    <p:extLst>
      <p:ext uri="{BB962C8B-B14F-4D97-AF65-F5344CB8AC3E}">
        <p14:creationId xmlns:p14="http://schemas.microsoft.com/office/powerpoint/2010/main" val="29074979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C57169-83FE-46FC-93E4-72285905441C}"/>
              </a:ext>
            </a:extLst>
          </p:cNvPr>
          <p:cNvSpPr>
            <a:spLocks noGrp="1"/>
          </p:cNvSpPr>
          <p:nvPr>
            <p:ph type="title"/>
          </p:nvPr>
        </p:nvSpPr>
        <p:spPr/>
        <p:txBody>
          <a:bodyPr/>
          <a:lstStyle/>
          <a:p>
            <a:r>
              <a:rPr lang="en-US" dirty="0"/>
              <a:t>Tip 8: Provide a considered response</a:t>
            </a:r>
          </a:p>
        </p:txBody>
      </p:sp>
      <p:sp>
        <p:nvSpPr>
          <p:cNvPr id="3" name="Content Placeholder 2">
            <a:extLst>
              <a:ext uri="{FF2B5EF4-FFF2-40B4-BE49-F238E27FC236}">
                <a16:creationId xmlns="" xmlns:a16="http://schemas.microsoft.com/office/drawing/2014/main" id="{A0E36C9C-F957-4331-836B-DCB3664E663B}"/>
              </a:ext>
            </a:extLst>
          </p:cNvPr>
          <p:cNvSpPr>
            <a:spLocks noGrp="1"/>
          </p:cNvSpPr>
          <p:nvPr>
            <p:ph idx="1"/>
          </p:nvPr>
        </p:nvSpPr>
        <p:spPr/>
        <p:txBody>
          <a:bodyPr/>
          <a:lstStyle/>
          <a:p>
            <a:r>
              <a:rPr lang="en-US" dirty="0"/>
              <a:t>Consider and re-read the wording of responses thoroughly before sending to the students. It is important to be friendly and encouraging, especially when providing feedback to students. The use of ‘sandwich’ technique would be handy and efficient.</a:t>
            </a:r>
          </a:p>
        </p:txBody>
      </p:sp>
    </p:spTree>
    <p:extLst>
      <p:ext uri="{BB962C8B-B14F-4D97-AF65-F5344CB8AC3E}">
        <p14:creationId xmlns:p14="http://schemas.microsoft.com/office/powerpoint/2010/main" val="30305677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372BC2-39AF-49E1-B300-502D6BA2F517}"/>
              </a:ext>
            </a:extLst>
          </p:cNvPr>
          <p:cNvSpPr>
            <a:spLocks noGrp="1"/>
          </p:cNvSpPr>
          <p:nvPr>
            <p:ph type="title"/>
          </p:nvPr>
        </p:nvSpPr>
        <p:spPr/>
        <p:txBody>
          <a:bodyPr/>
          <a:lstStyle/>
          <a:p>
            <a:r>
              <a:rPr lang="en-US" dirty="0"/>
              <a:t>Tip 9: Communicate wisely</a:t>
            </a:r>
          </a:p>
        </p:txBody>
      </p:sp>
      <p:sp>
        <p:nvSpPr>
          <p:cNvPr id="3" name="Content Placeholder 2">
            <a:extLst>
              <a:ext uri="{FF2B5EF4-FFF2-40B4-BE49-F238E27FC236}">
                <a16:creationId xmlns="" xmlns:a16="http://schemas.microsoft.com/office/drawing/2014/main" id="{ED4AE21A-BEEC-415E-AC54-EA56C010C9AD}"/>
              </a:ext>
            </a:extLst>
          </p:cNvPr>
          <p:cNvSpPr>
            <a:spLocks noGrp="1"/>
          </p:cNvSpPr>
          <p:nvPr>
            <p:ph idx="1"/>
          </p:nvPr>
        </p:nvSpPr>
        <p:spPr/>
        <p:txBody>
          <a:bodyPr/>
          <a:lstStyle/>
          <a:p>
            <a:r>
              <a:rPr lang="en-US" dirty="0"/>
              <a:t>Be proactive and keep in touch!</a:t>
            </a:r>
          </a:p>
          <a:p>
            <a:r>
              <a:rPr lang="en-US" dirty="0"/>
              <a:t> They are the best way to encourage others in online learning so that they are motivated to complete the program. </a:t>
            </a:r>
          </a:p>
          <a:p>
            <a:r>
              <a:rPr lang="en-US" dirty="0"/>
              <a:t>The feedback should be personalized, interesting and stimulating. </a:t>
            </a:r>
          </a:p>
          <a:p>
            <a:r>
              <a:rPr lang="en-US" dirty="0"/>
              <a:t>The use of probing questions would increase students’ in-depth rationale.</a:t>
            </a:r>
          </a:p>
        </p:txBody>
      </p:sp>
    </p:spTree>
    <p:extLst>
      <p:ext uri="{BB962C8B-B14F-4D97-AF65-F5344CB8AC3E}">
        <p14:creationId xmlns:p14="http://schemas.microsoft.com/office/powerpoint/2010/main" val="8688582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6B5C92B-610C-4254-9166-0913DBE72C6B}"/>
              </a:ext>
            </a:extLst>
          </p:cNvPr>
          <p:cNvSpPr>
            <a:spLocks noGrp="1"/>
          </p:cNvSpPr>
          <p:nvPr>
            <p:ph type="title"/>
          </p:nvPr>
        </p:nvSpPr>
        <p:spPr/>
        <p:txBody>
          <a:bodyPr/>
          <a:lstStyle/>
          <a:p>
            <a:r>
              <a:rPr lang="en-US" dirty="0"/>
              <a:t>Tip 10: Organize cover</a:t>
            </a:r>
          </a:p>
        </p:txBody>
      </p:sp>
      <p:sp>
        <p:nvSpPr>
          <p:cNvPr id="3" name="Content Placeholder 2">
            <a:extLst>
              <a:ext uri="{FF2B5EF4-FFF2-40B4-BE49-F238E27FC236}">
                <a16:creationId xmlns="" xmlns:a16="http://schemas.microsoft.com/office/drawing/2014/main" id="{AFFFE8F3-93A8-4C13-A0BA-292F2E82B2D1}"/>
              </a:ext>
            </a:extLst>
          </p:cNvPr>
          <p:cNvSpPr>
            <a:spLocks noGrp="1"/>
          </p:cNvSpPr>
          <p:nvPr>
            <p:ph idx="1"/>
          </p:nvPr>
        </p:nvSpPr>
        <p:spPr/>
        <p:txBody>
          <a:bodyPr/>
          <a:lstStyle/>
          <a:p>
            <a:r>
              <a:rPr lang="en-US" dirty="0"/>
              <a:t>When something unforeseeable occurs, make sure to organize facilitator substitutes to ensure that the learning activities and feedback cycle are not interrupted. Absence of facilitators would be detrimental to the learning quality</a:t>
            </a:r>
          </a:p>
        </p:txBody>
      </p:sp>
    </p:spTree>
    <p:extLst>
      <p:ext uri="{BB962C8B-B14F-4D97-AF65-F5344CB8AC3E}">
        <p14:creationId xmlns:p14="http://schemas.microsoft.com/office/powerpoint/2010/main" val="32613904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B9FA186-7DB6-41BB-9361-091EB12DA4E4}"/>
              </a:ext>
            </a:extLst>
          </p:cNvPr>
          <p:cNvSpPr>
            <a:spLocks noGrp="1"/>
          </p:cNvSpPr>
          <p:nvPr>
            <p:ph type="title"/>
          </p:nvPr>
        </p:nvSpPr>
        <p:spPr/>
        <p:txBody>
          <a:bodyPr/>
          <a:lstStyle/>
          <a:p>
            <a:r>
              <a:rPr lang="en-US" dirty="0"/>
              <a:t>Tip 11: Support across </a:t>
            </a:r>
            <a:r>
              <a:rPr lang="en-US" dirty="0" err="1"/>
              <a:t>timezones</a:t>
            </a:r>
            <a:endParaRPr lang="en-US" dirty="0"/>
          </a:p>
        </p:txBody>
      </p:sp>
      <p:sp>
        <p:nvSpPr>
          <p:cNvPr id="3" name="Content Placeholder 2">
            <a:extLst>
              <a:ext uri="{FF2B5EF4-FFF2-40B4-BE49-F238E27FC236}">
                <a16:creationId xmlns="" xmlns:a16="http://schemas.microsoft.com/office/drawing/2014/main" id="{F7EA4992-5316-45A7-8B85-35EF3F39CFEF}"/>
              </a:ext>
            </a:extLst>
          </p:cNvPr>
          <p:cNvSpPr>
            <a:spLocks noGrp="1"/>
          </p:cNvSpPr>
          <p:nvPr>
            <p:ph idx="1"/>
          </p:nvPr>
        </p:nvSpPr>
        <p:spPr/>
        <p:txBody>
          <a:bodyPr/>
          <a:lstStyle/>
          <a:p>
            <a:r>
              <a:rPr lang="en-US" dirty="0"/>
              <a:t>When participants are coming from many different </a:t>
            </a:r>
            <a:r>
              <a:rPr lang="en-US" dirty="0" err="1"/>
              <a:t>timezones</a:t>
            </a:r>
            <a:r>
              <a:rPr lang="en-US" dirty="0"/>
              <a:t>, the facilitators should try to facilitate and cover all of them. Activities should be to be able to be implemented in various time frame.</a:t>
            </a:r>
          </a:p>
        </p:txBody>
      </p:sp>
    </p:spTree>
    <p:extLst>
      <p:ext uri="{BB962C8B-B14F-4D97-AF65-F5344CB8AC3E}">
        <p14:creationId xmlns:p14="http://schemas.microsoft.com/office/powerpoint/2010/main" val="25565319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99AA691-E8D2-4B9B-80EA-D5CCE72DDFC8}"/>
              </a:ext>
            </a:extLst>
          </p:cNvPr>
          <p:cNvSpPr>
            <a:spLocks noGrp="1"/>
          </p:cNvSpPr>
          <p:nvPr>
            <p:ph type="title"/>
          </p:nvPr>
        </p:nvSpPr>
        <p:spPr/>
        <p:txBody>
          <a:bodyPr>
            <a:normAutofit fontScale="90000"/>
          </a:bodyPr>
          <a:lstStyle/>
          <a:p>
            <a:r>
              <a:rPr lang="en-US" dirty="0"/>
              <a:t>Tip 12: Monitor student opinion for continuous improvement</a:t>
            </a:r>
          </a:p>
        </p:txBody>
      </p:sp>
      <p:sp>
        <p:nvSpPr>
          <p:cNvPr id="3" name="Content Placeholder 2">
            <a:extLst>
              <a:ext uri="{FF2B5EF4-FFF2-40B4-BE49-F238E27FC236}">
                <a16:creationId xmlns="" xmlns:a16="http://schemas.microsoft.com/office/drawing/2014/main" id="{D10CD5B5-F479-4CFC-9151-77418851524C}"/>
              </a:ext>
            </a:extLst>
          </p:cNvPr>
          <p:cNvSpPr>
            <a:spLocks noGrp="1"/>
          </p:cNvSpPr>
          <p:nvPr>
            <p:ph idx="1"/>
          </p:nvPr>
        </p:nvSpPr>
        <p:spPr/>
        <p:txBody>
          <a:bodyPr/>
          <a:lstStyle/>
          <a:p>
            <a:r>
              <a:rPr lang="en-US" dirty="0"/>
              <a:t>Students’ feedback and responses are the best evaluation measure that can be used to increase the quality of the program for the following commencements. Evaluation can be collected from surveys, focus groups or interview; but should include both quantitative and qualitative data.</a:t>
            </a:r>
          </a:p>
        </p:txBody>
      </p:sp>
    </p:spTree>
    <p:extLst>
      <p:ext uri="{BB962C8B-B14F-4D97-AF65-F5344CB8AC3E}">
        <p14:creationId xmlns:p14="http://schemas.microsoft.com/office/powerpoint/2010/main" val="5324952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B2DDC08-5208-4A9A-B835-BDFA54E00B75}"/>
              </a:ext>
            </a:extLst>
          </p:cNvPr>
          <p:cNvSpPr>
            <a:spLocks noGrp="1"/>
          </p:cNvSpPr>
          <p:nvPr>
            <p:ph type="ctrTitle"/>
          </p:nvPr>
        </p:nvSpPr>
        <p:spPr/>
        <p:txBody>
          <a:bodyPr/>
          <a:lstStyle/>
          <a:p>
            <a:r>
              <a:rPr lang="en-US" dirty="0"/>
              <a:t>Some other points</a:t>
            </a:r>
          </a:p>
        </p:txBody>
      </p:sp>
      <p:sp>
        <p:nvSpPr>
          <p:cNvPr id="3" name="Subtitle 2">
            <a:extLst>
              <a:ext uri="{FF2B5EF4-FFF2-40B4-BE49-F238E27FC236}">
                <a16:creationId xmlns="" xmlns:a16="http://schemas.microsoft.com/office/drawing/2014/main" id="{054CFDEB-5755-4A79-A83B-FDA82F50038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32115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00D5E24-D07F-46DB-A184-5E62BC3361E6}"/>
              </a:ext>
            </a:extLst>
          </p:cNvPr>
          <p:cNvSpPr>
            <a:spLocks noGrp="1"/>
          </p:cNvSpPr>
          <p:nvPr>
            <p:ph type="ctrTitle"/>
          </p:nvPr>
        </p:nvSpPr>
        <p:spPr/>
        <p:txBody>
          <a:bodyPr/>
          <a:lstStyle/>
          <a:p>
            <a:r>
              <a:rPr lang="en-US" dirty="0"/>
              <a:t>Designing offline and online programs</a:t>
            </a:r>
          </a:p>
        </p:txBody>
      </p:sp>
      <p:sp>
        <p:nvSpPr>
          <p:cNvPr id="3" name="Subtitle 2">
            <a:extLst>
              <a:ext uri="{FF2B5EF4-FFF2-40B4-BE49-F238E27FC236}">
                <a16:creationId xmlns="" xmlns:a16="http://schemas.microsoft.com/office/drawing/2014/main" id="{F5B7C6E7-57E1-4E04-89EF-E6BB204A3C6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000607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22B462-691B-451A-94B5-80A5ECA2A74A}"/>
              </a:ext>
            </a:extLst>
          </p:cNvPr>
          <p:cNvSpPr>
            <a:spLocks noGrp="1"/>
          </p:cNvSpPr>
          <p:nvPr>
            <p:ph type="title"/>
          </p:nvPr>
        </p:nvSpPr>
        <p:spPr/>
        <p:txBody>
          <a:bodyPr/>
          <a:lstStyle/>
          <a:p>
            <a:r>
              <a:rPr lang="en-US" dirty="0"/>
              <a:t> Don’t “Show-off”</a:t>
            </a:r>
          </a:p>
        </p:txBody>
      </p:sp>
      <p:sp>
        <p:nvSpPr>
          <p:cNvPr id="3" name="Content Placeholder 2">
            <a:extLst>
              <a:ext uri="{FF2B5EF4-FFF2-40B4-BE49-F238E27FC236}">
                <a16:creationId xmlns="" xmlns:a16="http://schemas.microsoft.com/office/drawing/2014/main" id="{243E9EDA-A270-4D42-AA14-05D0ACC5AAAC}"/>
              </a:ext>
            </a:extLst>
          </p:cNvPr>
          <p:cNvSpPr>
            <a:spLocks noGrp="1"/>
          </p:cNvSpPr>
          <p:nvPr>
            <p:ph idx="1"/>
          </p:nvPr>
        </p:nvSpPr>
        <p:spPr/>
        <p:txBody>
          <a:bodyPr/>
          <a:lstStyle/>
          <a:p>
            <a:r>
              <a:rPr lang="en-US" dirty="0"/>
              <a:t>Just because we know the content really well doesn’t mean that we need to show-off. The course content should cover the essential material that the learner must know, and not be stuffed with tons of extra material that we added just because we can.</a:t>
            </a:r>
          </a:p>
        </p:txBody>
      </p:sp>
    </p:spTree>
    <p:extLst>
      <p:ext uri="{BB962C8B-B14F-4D97-AF65-F5344CB8AC3E}">
        <p14:creationId xmlns:p14="http://schemas.microsoft.com/office/powerpoint/2010/main" val="15367063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3E4060-9DC0-4CC2-8D4E-A65F0BAB8C12}"/>
              </a:ext>
            </a:extLst>
          </p:cNvPr>
          <p:cNvSpPr>
            <a:spLocks noGrp="1"/>
          </p:cNvSpPr>
          <p:nvPr>
            <p:ph type="title"/>
          </p:nvPr>
        </p:nvSpPr>
        <p:spPr/>
        <p:txBody>
          <a:bodyPr/>
          <a:lstStyle/>
          <a:p>
            <a:r>
              <a:rPr lang="en-US" dirty="0"/>
              <a:t> Images/Videos Are Better Than Text</a:t>
            </a:r>
          </a:p>
        </p:txBody>
      </p:sp>
      <p:sp>
        <p:nvSpPr>
          <p:cNvPr id="3" name="Content Placeholder 2">
            <a:extLst>
              <a:ext uri="{FF2B5EF4-FFF2-40B4-BE49-F238E27FC236}">
                <a16:creationId xmlns="" xmlns:a16="http://schemas.microsoft.com/office/drawing/2014/main" id="{0420C117-A3F1-497E-8AF7-CBBFD7760524}"/>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1816279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DFA2F30-725D-4862-8320-0DEE803F06BA}"/>
              </a:ext>
            </a:extLst>
          </p:cNvPr>
          <p:cNvSpPr>
            <a:spLocks noGrp="1"/>
          </p:cNvSpPr>
          <p:nvPr>
            <p:ph type="title"/>
          </p:nvPr>
        </p:nvSpPr>
        <p:spPr/>
        <p:txBody>
          <a:bodyPr/>
          <a:lstStyle/>
          <a:p>
            <a:r>
              <a:rPr lang="en-US" dirty="0"/>
              <a:t> Don’t Be Too Formal</a:t>
            </a:r>
          </a:p>
        </p:txBody>
      </p:sp>
      <p:sp>
        <p:nvSpPr>
          <p:cNvPr id="3" name="Content Placeholder 2">
            <a:extLst>
              <a:ext uri="{FF2B5EF4-FFF2-40B4-BE49-F238E27FC236}">
                <a16:creationId xmlns="" xmlns:a16="http://schemas.microsoft.com/office/drawing/2014/main" id="{4EF719A0-462E-422F-A226-172AD9364329}"/>
              </a:ext>
            </a:extLst>
          </p:cNvPr>
          <p:cNvSpPr>
            <a:spLocks noGrp="1"/>
          </p:cNvSpPr>
          <p:nvPr>
            <p:ph idx="1"/>
          </p:nvPr>
        </p:nvSpPr>
        <p:spPr/>
        <p:txBody>
          <a:bodyPr/>
          <a:lstStyle/>
          <a:p>
            <a:r>
              <a:rPr lang="en-US" dirty="0"/>
              <a:t>Self-directed learning is a “personal” activity. </a:t>
            </a:r>
          </a:p>
          <a:p>
            <a:r>
              <a:rPr lang="en-US" dirty="0"/>
              <a:t>It’s just between the computer and the learner. </a:t>
            </a:r>
          </a:p>
          <a:p>
            <a:r>
              <a:rPr lang="en-US" dirty="0"/>
              <a:t>It would make sense speaking conversationally and directly to the learner.</a:t>
            </a:r>
          </a:p>
        </p:txBody>
      </p:sp>
    </p:spTree>
    <p:extLst>
      <p:ext uri="{BB962C8B-B14F-4D97-AF65-F5344CB8AC3E}">
        <p14:creationId xmlns:p14="http://schemas.microsoft.com/office/powerpoint/2010/main" val="17827704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4CBEB65-BFA6-4EBC-A7FF-72E080D0245A}"/>
              </a:ext>
            </a:extLst>
          </p:cNvPr>
          <p:cNvSpPr>
            <a:spLocks noGrp="1"/>
          </p:cNvSpPr>
          <p:nvPr>
            <p:ph type="title"/>
          </p:nvPr>
        </p:nvSpPr>
        <p:spPr/>
        <p:txBody>
          <a:bodyPr/>
          <a:lstStyle/>
          <a:p>
            <a:r>
              <a:rPr lang="en-US" dirty="0"/>
              <a:t>Don’t forget KISS</a:t>
            </a:r>
          </a:p>
        </p:txBody>
      </p:sp>
      <p:sp>
        <p:nvSpPr>
          <p:cNvPr id="3" name="Content Placeholder 2">
            <a:extLst>
              <a:ext uri="{FF2B5EF4-FFF2-40B4-BE49-F238E27FC236}">
                <a16:creationId xmlns="" xmlns:a16="http://schemas.microsoft.com/office/drawing/2014/main" id="{8F1C6AC5-FB63-4CA7-88A9-B4708F2B3CBC}"/>
              </a:ext>
            </a:extLst>
          </p:cNvPr>
          <p:cNvSpPr>
            <a:spLocks noGrp="1"/>
          </p:cNvSpPr>
          <p:nvPr>
            <p:ph idx="1"/>
          </p:nvPr>
        </p:nvSpPr>
        <p:spPr/>
        <p:txBody>
          <a:bodyPr/>
          <a:lstStyle/>
          <a:p>
            <a:r>
              <a:rPr lang="en-US" dirty="0"/>
              <a:t>Keep It Simple and </a:t>
            </a:r>
            <a:r>
              <a:rPr lang="en-US" dirty="0" err="1"/>
              <a:t>Staighthforward</a:t>
            </a:r>
            <a:endParaRPr lang="en-US" dirty="0"/>
          </a:p>
        </p:txBody>
      </p:sp>
    </p:spTree>
    <p:extLst>
      <p:ext uri="{BB962C8B-B14F-4D97-AF65-F5344CB8AC3E}">
        <p14:creationId xmlns:p14="http://schemas.microsoft.com/office/powerpoint/2010/main" val="11956075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66F8ADB-FF23-4E71-BEDC-6A148DB92AE8}"/>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 xmlns:a16="http://schemas.microsoft.com/office/drawing/2014/main" id="{D8125BA2-4C72-4D66-A4D9-5D5794EDC5CA}"/>
              </a:ext>
            </a:extLst>
          </p:cNvPr>
          <p:cNvSpPr>
            <a:spLocks noGrp="1"/>
          </p:cNvSpPr>
          <p:nvPr>
            <p:ph idx="1"/>
          </p:nvPr>
        </p:nvSpPr>
        <p:spPr/>
        <p:txBody>
          <a:bodyPr>
            <a:normAutofit fontScale="77500" lnSpcReduction="20000"/>
          </a:bodyPr>
          <a:lstStyle/>
          <a:p>
            <a:r>
              <a:rPr lang="en-US" dirty="0"/>
              <a:t>1-Chen, B Y,  Kern D E ,Kearns R M. From Modules to MOOCs: Application of the Six-Step Approach to Online Curriculum Development for Medical Education. Academic Medicine. 94(5):678-685, May 2019.</a:t>
            </a:r>
          </a:p>
          <a:p>
            <a:r>
              <a:rPr lang="en-US" dirty="0"/>
              <a:t>2-Curry M, Smith L. Twelve tips for authoring online distance learning medical post registration programs, Medical Teacher, 2005;27(4):316-21, DOI: 10.1080/01421590500087175.</a:t>
            </a:r>
          </a:p>
          <a:p>
            <a:r>
              <a:rPr lang="en-US" dirty="0"/>
              <a:t>3-Smith L, Curry M. Twelve tips for supporting online distance learners on medical </a:t>
            </a:r>
            <a:r>
              <a:rPr lang="en-US" dirty="0" err="1"/>
              <a:t>postregistration</a:t>
            </a:r>
            <a:r>
              <a:rPr lang="en-US" dirty="0"/>
              <a:t> courses, Medical Teacher, 2005;27(5):396-400, DOI: 10.1080/01421590500086649.</a:t>
            </a:r>
          </a:p>
          <a:p>
            <a:r>
              <a:rPr lang="en-US" dirty="0"/>
              <a:t>4-Dixon M D. Creating effective student engagement in online courses: What do students find engaging? Journal of the Scholarship of Teaching and Learning, Vol. 10, No. 2, June 2010, pp. </a:t>
            </a:r>
            <a:r>
              <a:rPr lang="en-US"/>
              <a:t>1 – 13.</a:t>
            </a:r>
            <a:endParaRPr lang="en-US" dirty="0"/>
          </a:p>
        </p:txBody>
      </p:sp>
    </p:spTree>
    <p:extLst>
      <p:ext uri="{BB962C8B-B14F-4D97-AF65-F5344CB8AC3E}">
        <p14:creationId xmlns:p14="http://schemas.microsoft.com/office/powerpoint/2010/main" val="3615786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DA9607-8833-4FEB-9050-6F9386C4AA34}"/>
              </a:ext>
            </a:extLst>
          </p:cNvPr>
          <p:cNvSpPr>
            <a:spLocks noGrp="1"/>
          </p:cNvSpPr>
          <p:nvPr>
            <p:ph type="title"/>
          </p:nvPr>
        </p:nvSpPr>
        <p:spPr/>
        <p:txBody>
          <a:bodyPr/>
          <a:lstStyle/>
          <a:p>
            <a:r>
              <a:rPr lang="en-US" dirty="0"/>
              <a:t>Tip 1: Fail to prepare, prepare to fail</a:t>
            </a:r>
          </a:p>
        </p:txBody>
      </p:sp>
      <p:sp>
        <p:nvSpPr>
          <p:cNvPr id="3" name="Content Placeholder 2">
            <a:extLst>
              <a:ext uri="{FF2B5EF4-FFF2-40B4-BE49-F238E27FC236}">
                <a16:creationId xmlns="" xmlns:a16="http://schemas.microsoft.com/office/drawing/2014/main" id="{078A76E6-5810-45D2-A7E1-E4CA33E65677}"/>
              </a:ext>
            </a:extLst>
          </p:cNvPr>
          <p:cNvSpPr>
            <a:spLocks noGrp="1"/>
          </p:cNvSpPr>
          <p:nvPr>
            <p:ph idx="1"/>
          </p:nvPr>
        </p:nvSpPr>
        <p:spPr/>
        <p:txBody>
          <a:bodyPr>
            <a:normAutofit lnSpcReduction="10000"/>
          </a:bodyPr>
          <a:lstStyle/>
          <a:p>
            <a:r>
              <a:rPr lang="en-US" dirty="0"/>
              <a:t>The plan should be well in advance. The quality of the learning program should not be underestimated.</a:t>
            </a:r>
          </a:p>
          <a:p>
            <a:r>
              <a:rPr lang="en-US" dirty="0"/>
              <a:t> During the preparation, it is important to consider</a:t>
            </a:r>
          </a:p>
          <a:p>
            <a:r>
              <a:rPr lang="en-US" dirty="0"/>
              <a:t> The choice of software</a:t>
            </a:r>
          </a:p>
          <a:p>
            <a:r>
              <a:rPr lang="en-US" dirty="0"/>
              <a:t> Competence of designers</a:t>
            </a:r>
          </a:p>
          <a:p>
            <a:r>
              <a:rPr lang="en-US" dirty="0"/>
              <a:t>Amount of materials to be used</a:t>
            </a:r>
          </a:p>
          <a:p>
            <a:r>
              <a:rPr lang="en-US" dirty="0"/>
              <a:t>Teaching and learning approaches to be used.</a:t>
            </a:r>
          </a:p>
        </p:txBody>
      </p:sp>
    </p:spTree>
    <p:extLst>
      <p:ext uri="{BB962C8B-B14F-4D97-AF65-F5344CB8AC3E}">
        <p14:creationId xmlns:p14="http://schemas.microsoft.com/office/powerpoint/2010/main" val="3277226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6E8868-69F1-44A7-80C8-85F1139470B6}"/>
              </a:ext>
            </a:extLst>
          </p:cNvPr>
          <p:cNvSpPr>
            <a:spLocks noGrp="1"/>
          </p:cNvSpPr>
          <p:nvPr>
            <p:ph type="title"/>
          </p:nvPr>
        </p:nvSpPr>
        <p:spPr/>
        <p:txBody>
          <a:bodyPr/>
          <a:lstStyle/>
          <a:p>
            <a:r>
              <a:rPr lang="en-US" dirty="0"/>
              <a:t>Tip 2: Follow the ‘PDCA’ cycle</a:t>
            </a:r>
          </a:p>
        </p:txBody>
      </p:sp>
      <p:sp>
        <p:nvSpPr>
          <p:cNvPr id="3" name="Content Placeholder 2">
            <a:extLst>
              <a:ext uri="{FF2B5EF4-FFF2-40B4-BE49-F238E27FC236}">
                <a16:creationId xmlns="" xmlns:a16="http://schemas.microsoft.com/office/drawing/2014/main" id="{E2A63A1C-8E5C-442F-9BD2-98BE00383CEF}"/>
              </a:ext>
            </a:extLst>
          </p:cNvPr>
          <p:cNvSpPr>
            <a:spLocks noGrp="1"/>
          </p:cNvSpPr>
          <p:nvPr>
            <p:ph idx="1"/>
          </p:nvPr>
        </p:nvSpPr>
        <p:spPr/>
        <p:txBody>
          <a:bodyPr/>
          <a:lstStyle/>
          <a:p>
            <a:r>
              <a:rPr lang="en-US" dirty="0"/>
              <a:t>A thorough and meticulous process is required to design an online learning program successfully. </a:t>
            </a:r>
          </a:p>
          <a:p>
            <a:r>
              <a:rPr lang="en-US" dirty="0"/>
              <a:t>The Plan-Do-Check-Act cycle is appropriate to be implemented, considering that designing a program is not stopping after implementation but requires continuous evaluation and revisions.</a:t>
            </a:r>
          </a:p>
        </p:txBody>
      </p:sp>
    </p:spTree>
    <p:extLst>
      <p:ext uri="{BB962C8B-B14F-4D97-AF65-F5344CB8AC3E}">
        <p14:creationId xmlns:p14="http://schemas.microsoft.com/office/powerpoint/2010/main" val="2692439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4BE4C0-AE7D-4556-B0F7-C5FCA1D2C8E1}"/>
              </a:ext>
            </a:extLst>
          </p:cNvPr>
          <p:cNvSpPr>
            <a:spLocks noGrp="1"/>
          </p:cNvSpPr>
          <p:nvPr>
            <p:ph type="title"/>
          </p:nvPr>
        </p:nvSpPr>
        <p:spPr/>
        <p:txBody>
          <a:bodyPr/>
          <a:lstStyle/>
          <a:p>
            <a:r>
              <a:rPr lang="en-US" dirty="0"/>
              <a:t>Tip 3: Train the trainers</a:t>
            </a:r>
          </a:p>
        </p:txBody>
      </p:sp>
      <p:sp>
        <p:nvSpPr>
          <p:cNvPr id="3" name="Content Placeholder 2">
            <a:extLst>
              <a:ext uri="{FF2B5EF4-FFF2-40B4-BE49-F238E27FC236}">
                <a16:creationId xmlns="" xmlns:a16="http://schemas.microsoft.com/office/drawing/2014/main" id="{D52BF4DC-6790-48E0-93FF-BAD4053B1F5A}"/>
              </a:ext>
            </a:extLst>
          </p:cNvPr>
          <p:cNvSpPr>
            <a:spLocks noGrp="1"/>
          </p:cNvSpPr>
          <p:nvPr>
            <p:ph idx="1"/>
          </p:nvPr>
        </p:nvSpPr>
        <p:spPr/>
        <p:txBody>
          <a:bodyPr/>
          <a:lstStyle/>
          <a:p>
            <a:r>
              <a:rPr lang="en-US" dirty="0"/>
              <a:t>Online learning as a new learning approach should be introduced appropriately to the facilitators. A series of training programs should be implemented to ensure that the teachers are adept in using the online learning platform for learning facilitation.</a:t>
            </a:r>
          </a:p>
        </p:txBody>
      </p:sp>
    </p:spTree>
    <p:extLst>
      <p:ext uri="{BB962C8B-B14F-4D97-AF65-F5344CB8AC3E}">
        <p14:creationId xmlns:p14="http://schemas.microsoft.com/office/powerpoint/2010/main" val="4022807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EAEF07-99EA-444C-93C0-28007401A243}"/>
              </a:ext>
            </a:extLst>
          </p:cNvPr>
          <p:cNvSpPr>
            <a:spLocks noGrp="1"/>
          </p:cNvSpPr>
          <p:nvPr>
            <p:ph type="title"/>
          </p:nvPr>
        </p:nvSpPr>
        <p:spPr/>
        <p:txBody>
          <a:bodyPr>
            <a:normAutofit fontScale="90000"/>
          </a:bodyPr>
          <a:lstStyle/>
          <a:p>
            <a:r>
              <a:rPr lang="en-US" dirty="0"/>
              <a:t>Tip 4: Clearly match the materials to the learning outcomes</a:t>
            </a:r>
          </a:p>
        </p:txBody>
      </p:sp>
      <p:sp>
        <p:nvSpPr>
          <p:cNvPr id="3" name="Content Placeholder 2">
            <a:extLst>
              <a:ext uri="{FF2B5EF4-FFF2-40B4-BE49-F238E27FC236}">
                <a16:creationId xmlns="" xmlns:a16="http://schemas.microsoft.com/office/drawing/2014/main" id="{065B9F72-725E-416A-9C48-74B1122DE2BF}"/>
              </a:ext>
            </a:extLst>
          </p:cNvPr>
          <p:cNvSpPr>
            <a:spLocks noGrp="1"/>
          </p:cNvSpPr>
          <p:nvPr>
            <p:ph idx="1"/>
          </p:nvPr>
        </p:nvSpPr>
        <p:spPr/>
        <p:txBody>
          <a:bodyPr/>
          <a:lstStyle/>
          <a:p>
            <a:r>
              <a:rPr lang="en-US" dirty="0"/>
              <a:t>This is an important notion to be taken care of. Every learning materials and approaches should be aligned with the learning outcomes. Otherwise, the learning activities will be frustrating and lead to nowhere.</a:t>
            </a:r>
          </a:p>
        </p:txBody>
      </p:sp>
    </p:spTree>
    <p:extLst>
      <p:ext uri="{BB962C8B-B14F-4D97-AF65-F5344CB8AC3E}">
        <p14:creationId xmlns:p14="http://schemas.microsoft.com/office/powerpoint/2010/main" val="2181814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8003CF-3617-49D8-97CE-6191B69ADFB0}"/>
              </a:ext>
            </a:extLst>
          </p:cNvPr>
          <p:cNvSpPr>
            <a:spLocks noGrp="1"/>
          </p:cNvSpPr>
          <p:nvPr>
            <p:ph type="title"/>
          </p:nvPr>
        </p:nvSpPr>
        <p:spPr/>
        <p:txBody>
          <a:bodyPr>
            <a:normAutofit fontScale="90000"/>
          </a:bodyPr>
          <a:lstStyle/>
          <a:p>
            <a:r>
              <a:rPr lang="en-US" dirty="0"/>
              <a:t>Tip 5: Design high quality online materials for web-based delivery</a:t>
            </a:r>
          </a:p>
        </p:txBody>
      </p:sp>
      <p:sp>
        <p:nvSpPr>
          <p:cNvPr id="3" name="Content Placeholder 2">
            <a:extLst>
              <a:ext uri="{FF2B5EF4-FFF2-40B4-BE49-F238E27FC236}">
                <a16:creationId xmlns="" xmlns:a16="http://schemas.microsoft.com/office/drawing/2014/main" id="{85464E2E-8E58-4E9F-8ED2-4E51F3344ECD}"/>
              </a:ext>
            </a:extLst>
          </p:cNvPr>
          <p:cNvSpPr>
            <a:spLocks noGrp="1"/>
          </p:cNvSpPr>
          <p:nvPr>
            <p:ph idx="1"/>
          </p:nvPr>
        </p:nvSpPr>
        <p:spPr/>
        <p:txBody>
          <a:bodyPr/>
          <a:lstStyle/>
          <a:p>
            <a:r>
              <a:rPr lang="en-US" dirty="0"/>
              <a:t>Online learning materials should be engaging. The use of visual communication, high quality images or videos, and consistent learning interaction is mandatory for increasing learning engagement.</a:t>
            </a:r>
          </a:p>
        </p:txBody>
      </p:sp>
    </p:spTree>
    <p:extLst>
      <p:ext uri="{BB962C8B-B14F-4D97-AF65-F5344CB8AC3E}">
        <p14:creationId xmlns:p14="http://schemas.microsoft.com/office/powerpoint/2010/main" val="1482375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3424122-1439-47D0-AA31-514E759D6C42}"/>
              </a:ext>
            </a:extLst>
          </p:cNvPr>
          <p:cNvSpPr>
            <a:spLocks noGrp="1"/>
          </p:cNvSpPr>
          <p:nvPr>
            <p:ph type="title"/>
          </p:nvPr>
        </p:nvSpPr>
        <p:spPr/>
        <p:txBody>
          <a:bodyPr>
            <a:normAutofit fontScale="90000"/>
          </a:bodyPr>
          <a:lstStyle/>
          <a:p>
            <a:r>
              <a:rPr lang="en-US" dirty="0"/>
              <a:t>Tip 6: Put the </a:t>
            </a:r>
            <a:r>
              <a:rPr lang="en-US" dirty="0" err="1"/>
              <a:t>learnger</a:t>
            </a:r>
            <a:r>
              <a:rPr lang="en-US" dirty="0"/>
              <a:t> first and motivate them</a:t>
            </a:r>
          </a:p>
        </p:txBody>
      </p:sp>
      <p:sp>
        <p:nvSpPr>
          <p:cNvPr id="3" name="Content Placeholder 2">
            <a:extLst>
              <a:ext uri="{FF2B5EF4-FFF2-40B4-BE49-F238E27FC236}">
                <a16:creationId xmlns="" xmlns:a16="http://schemas.microsoft.com/office/drawing/2014/main" id="{79429620-DD53-45A7-AA13-DD60596D24BD}"/>
              </a:ext>
            </a:extLst>
          </p:cNvPr>
          <p:cNvSpPr>
            <a:spLocks noGrp="1"/>
          </p:cNvSpPr>
          <p:nvPr>
            <p:ph idx="1"/>
          </p:nvPr>
        </p:nvSpPr>
        <p:spPr/>
        <p:txBody>
          <a:bodyPr/>
          <a:lstStyle/>
          <a:p>
            <a:r>
              <a:rPr lang="en-US" dirty="0"/>
              <a:t>Choose interesting and eye-catching methods to attract learners’ attention and engagement. The use of user-friendly platform, practical examples, humors, cartoons, and other exciting methods will be engaging.</a:t>
            </a:r>
          </a:p>
        </p:txBody>
      </p:sp>
    </p:spTree>
    <p:extLst>
      <p:ext uri="{BB962C8B-B14F-4D97-AF65-F5344CB8AC3E}">
        <p14:creationId xmlns:p14="http://schemas.microsoft.com/office/powerpoint/2010/main" val="385565887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69</TotalTime>
  <Words>1380</Words>
  <Application>Microsoft Office PowerPoint</Application>
  <PresentationFormat>Widescreen</PresentationFormat>
  <Paragraphs>99</Paragraphs>
  <Slides>34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34</vt:i4>
      </vt:variant>
    </vt:vector>
  </HeadingPairs>
  <TitlesOfParts>
    <vt:vector size="37" baseType="lpstr">
      <vt:lpstr>Arial</vt:lpstr>
      <vt:lpstr>Garamond</vt:lpstr>
      <vt:lpstr>Organic</vt:lpstr>
      <vt:lpstr>KISS for better distance learning</vt:lpstr>
      <vt:lpstr>PowerPoint Presentation</vt:lpstr>
      <vt:lpstr>Designing offline and online programs</vt:lpstr>
      <vt:lpstr>Tip 1: Fail to prepare, prepare to fail</vt:lpstr>
      <vt:lpstr>Tip 2: Follow the ‘PDCA’ cycle</vt:lpstr>
      <vt:lpstr>Tip 3: Train the trainers</vt:lpstr>
      <vt:lpstr>Tip 4: Clearly match the materials to the learning outcomes</vt:lpstr>
      <vt:lpstr>Tip 5: Design high quality online materials for web-based delivery</vt:lpstr>
      <vt:lpstr>Tip 6: Put the learnger first and motivate them</vt:lpstr>
      <vt:lpstr>Tip 7: Less is more</vt:lpstr>
      <vt:lpstr>Tip 8: First impressions count in arousing interest and motivation to learn</vt:lpstr>
      <vt:lpstr>Tip 9: Keep it simple for students(KISS)</vt:lpstr>
      <vt:lpstr>Tip 10: Under-promise, over-deliver</vt:lpstr>
      <vt:lpstr>Tip 11: Assessment matters</vt:lpstr>
      <vt:lpstr>Tip 12: Quality counts</vt:lpstr>
      <vt:lpstr>Facilitating and Supporting Online Learning Programs and increasing students participation</vt:lpstr>
      <vt:lpstr>Tip 1: Identify areas of support and train the support providers</vt:lpstr>
      <vt:lpstr>Tip 2: Introduce a learning agreement between the learner and the university</vt:lpstr>
      <vt:lpstr>Tip 3: Generate support materials</vt:lpstr>
      <vt:lpstr>Tip 4: Create FAQs</vt:lpstr>
      <vt:lpstr>Tip 5: Use discussion boards</vt:lpstr>
      <vt:lpstr>Tip 6: Provide explicit instructions</vt:lpstr>
      <vt:lpstr>Tip 7: Provide timely response</vt:lpstr>
      <vt:lpstr>Tip 8: Provide a considered response</vt:lpstr>
      <vt:lpstr>Tip 9: Communicate wisely</vt:lpstr>
      <vt:lpstr>Tip 10: Organize cover</vt:lpstr>
      <vt:lpstr>Tip 11: Support across timezones</vt:lpstr>
      <vt:lpstr>Tip 12: Monitor student opinion for continuous improvement</vt:lpstr>
      <vt:lpstr>Some other points</vt:lpstr>
      <vt:lpstr> Don’t “Show-off”</vt:lpstr>
      <vt:lpstr> Images/Videos Are Better Than Text</vt:lpstr>
      <vt:lpstr> Don’t Be Too Formal</vt:lpstr>
      <vt:lpstr>Don’t forget KISS</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KISS for better distance learning</dc:title>
  <dc:creator>Amini</dc:creator>
  <cp:lastModifiedBy>Windows User</cp:lastModifiedBy>
  <cp:revision>25</cp:revision>
  <dcterms:created xsi:type="dcterms:W3CDTF">2021-01-04T14:53:43Z</dcterms:created>
  <dcterms:modified xsi:type="dcterms:W3CDTF">2024-04-09T05:56:38Z</dcterms:modified>
</cp:coreProperties>
</file>